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fellow Data Analytics cohorts. Thank you for allowing us to present to you our final project. Our team went with with a data set of </a:t>
            </a:r>
            <a:r>
              <a:rPr lang="en" u="sng"/>
              <a:t>UFO Sightings</a:t>
            </a:r>
            <a:r>
              <a:rPr lang="en"/>
              <a:t>. This is phenomenon that has baffled many and astonished those who have encountered these instances. </a:t>
            </a:r>
            <a:r>
              <a:rPr lang="en">
                <a:solidFill>
                  <a:schemeClr val="dk1"/>
                </a:solidFill>
              </a:rPr>
              <a:t>T</a:t>
            </a:r>
            <a:r>
              <a:rPr lang="en">
                <a:solidFill>
                  <a:schemeClr val="dk1"/>
                </a:solidFill>
              </a:rPr>
              <a:t>he background picture represents a screenshot of the three clips of </a:t>
            </a:r>
            <a:r>
              <a:rPr lang="en" u="sng">
                <a:solidFill>
                  <a:schemeClr val="dk1"/>
                </a:solidFill>
              </a:rPr>
              <a:t>declassified military</a:t>
            </a:r>
            <a:r>
              <a:rPr lang="en">
                <a:solidFill>
                  <a:schemeClr val="dk1"/>
                </a:solidFill>
              </a:rPr>
              <a:t> footage released from the U.S. Navy in 2017 and 2018, which the U.S. Navy described as “unidentified aerial phenomena”. </a:t>
            </a:r>
            <a:r>
              <a:rPr lang="en"/>
              <a:t>We hope you enjoy what we have to present to you. Our team consisted of Kevin, Duy, Justin and Yvonne as per usual.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eb6399b36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eb6399b36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what do people report seeing when they report UFO sightings? In our data cleaning, we combined like shapes to provide a more concise depiction of what is generally seen when reporting UFO sightings. The picture to the right was our attempt to visually display the majority of UFO sightings, which is light at 30.8% and circle or circle like shapes at a close 30.6%.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eb6399b36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eb6399b36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UFO sightings and machine learning. This background picture hopefully combines both UFO sightings and machine learning!!</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ec37cb1dd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ec37cb1dd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9d8d3aa56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9d8d3aa56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our machine learning phase of UFO sightings, we decided to see if we could use machine learning to predict the next UFO sighting. We extracted the lat and long as features, chose a random number of clusters as 5 and applied K-means to our clusters. The graphic depiction on the right, shows these clusters.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9d8d3aa56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9d8d3aa56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solidFill>
                  <a:schemeClr val="dk1"/>
                </a:solidFill>
              </a:rPr>
              <a:t>Machine learning </a:t>
            </a:r>
            <a:r>
              <a:rPr lang="en" sz="1500">
                <a:solidFill>
                  <a:schemeClr val="dk1"/>
                </a:solidFill>
              </a:rPr>
              <a:t>provided</a:t>
            </a:r>
            <a:r>
              <a:rPr lang="en" sz="1500">
                <a:solidFill>
                  <a:schemeClr val="dk1"/>
                </a:solidFill>
              </a:rPr>
              <a:t> the mean for our clusters within Wisconsin, Texas, </a:t>
            </a:r>
            <a:r>
              <a:rPr lang="en" sz="1500">
                <a:solidFill>
                  <a:schemeClr val="dk1"/>
                </a:solidFill>
              </a:rPr>
              <a:t>Germany, and the Indian Ocean</a:t>
            </a:r>
            <a:r>
              <a:rPr lang="en" sz="1500">
                <a:solidFill>
                  <a:schemeClr val="dk1"/>
                </a:solidFill>
              </a:rPr>
              <a:t>. However, we concluded that o</a:t>
            </a:r>
            <a:r>
              <a:rPr lang="en" sz="1500">
                <a:solidFill>
                  <a:schemeClr val="dk1"/>
                </a:solidFill>
              </a:rPr>
              <a:t>ur ML predictions for the next location for a UFO sightings are likely incorrect. Our own analytic thought process leads us to believe the next UFO sighting would likely be in the U.S. and in California or Florida. </a:t>
            </a:r>
            <a:endParaRPr sz="80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9dec4d731a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9dec4d731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conclusion, we are still questioning why our dataset fell off in 2014. We are also concerned that our data set seems to indicate that most sightings occur in California and Florida, which are also where many interesting people live. Our machine learning results provided locations for possible next sightings and during which season those sightings might occur. Thank </a:t>
            </a:r>
            <a:r>
              <a:rPr lang="en"/>
              <a:t>you for your attention and we encourage our classmates to keep looking up and always question what you see.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eb6399b36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eb6399b36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aim of our project was to discover where UFO sightings </a:t>
            </a:r>
            <a:r>
              <a:rPr lang="en"/>
              <a:t>occurred</a:t>
            </a:r>
            <a:r>
              <a:rPr lang="en"/>
              <a:t>, determine if UFO sighting occur in more locations than others and to use ML to </a:t>
            </a:r>
            <a:r>
              <a:rPr lang="en"/>
              <a:t>determined</a:t>
            </a:r>
            <a:r>
              <a:rPr lang="en"/>
              <a:t> predictive analysis with this UFO dataset. We also hope you enjoy the colorful and alien inspired pictures and backgrounds we have included in each slide of this presentation.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eb6399b36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eb6399b36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start off we pulled our dataset from Kaggle. In the bottom right hand corner, you can see that our data originally contained 80,328 rows and after cleaning the data, which we all know is a vital step in data analytics, we ended up with 77,837 rows, which we thought was a fair trade off to start with clean data. In the big box in the center, you can see the columns we had to work with and the data types for each.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9dec4d73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9dec4d73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conducting initial analysis for our data, we </a:t>
            </a:r>
            <a:r>
              <a:rPr lang="en" u="sng"/>
              <a:t>found</a:t>
            </a:r>
            <a:r>
              <a:rPr lang="en"/>
              <a:t> that the data set contained UFO sightings starting in 1910 and dropping off in 2014. We thought that the data set ending in 2014, instead of </a:t>
            </a:r>
            <a:r>
              <a:rPr lang="en"/>
              <a:t>continuing</a:t>
            </a:r>
            <a:r>
              <a:rPr lang="en"/>
              <a:t> on until present day, or </a:t>
            </a:r>
            <a:r>
              <a:rPr lang="en"/>
              <a:t>at least</a:t>
            </a:r>
            <a:r>
              <a:rPr lang="en"/>
              <a:t> until the early 2000’s was interesting. Unfortunately, we couldn’t discover why the data set stopped recording UFO sightings. We also </a:t>
            </a:r>
            <a:r>
              <a:rPr lang="en"/>
              <a:t>discovered that starting in 1997, the data sharply increased. Additionally, for the entirety of the data set, most UFO sightings occurred within the United States and the state that had the most UFO sightings was California, followed by Florida, Washington, Texas and New York.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9dec4d731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9dec4d731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bar graph represents the number of UFO sightings by year and visually depicts the drastic increase in UFO sightings starting in 1997. The only conclusion we could come with for the drastic increase starting in 1997 from extensive online research, was that in March 1997, a number of Arizona residents said they witnessed a large flying object in the sky near Phoenix, now known as the Phoenix Lights incident. This incident was recorded in a bestselling book, “The Phoenix Lights … A Skeptic’s Discovery That We Are Not Alone and in 2005 was made into a critically acclaimed, internationally award winning Documentary knows as the The Phoenix Lights. You should check it out next time your bored.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9dec4d731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9dec4d731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bar graph r</a:t>
            </a:r>
            <a:r>
              <a:rPr lang="en">
                <a:solidFill>
                  <a:schemeClr val="dk1"/>
                </a:solidFill>
              </a:rPr>
              <a:t>epresents the number of UFO sightings starting in 1997, the year that UFO sightings drastically increased. This bar graph seems to be a little bit more normalized minus the increase we see in 2012 and 2013 and then the drastic drop in 2014, which is where our data mysteriously drops.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9d8d3aa5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9d8d3aa5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Where DO UFO sightings occur. This graphic depictions shows a red dot for every UFO sighting on record from 1910 through 2014. We thought about depicting this representation with a heat map, but as you can tell, that wasn’t </a:t>
            </a:r>
            <a:r>
              <a:rPr lang="en"/>
              <a:t>necessary</a:t>
            </a:r>
            <a:r>
              <a:rPr lang="en"/>
              <a:t>. The United States clearly represents the majority of UFO sightings.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9d8d3aa56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9d8d3aa56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again, this pie chart represents countries with more than 500 UFO sightings. The United States is the clear </a:t>
            </a:r>
            <a:r>
              <a:rPr lang="en"/>
              <a:t>forerunner with 69,139 sightings and Canada, the United Kingdom and Australia trailing with dismal sightings reported.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eb6399b36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eb6399b36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PAUSE to let the audience read the slide.</a:t>
            </a:r>
            <a:r>
              <a:rPr lang="en"/>
              <a:t> This slide is purely for humor and meant only to provide a hardy har laugh.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a:effectLst>
            <a:reflection blurRad="0" dir="5400000" dist="914400" endA="0" fadeDir="5400012" kx="0" rotWithShape="0" algn="bl" stPos="0" sy="-100000" ky="0"/>
          </a:effectLst>
        </p:spPr>
        <p:txBody>
          <a:bodyPr anchorCtr="0" anchor="t" bIns="91425" lIns="91425" spcFirstLastPara="1" rIns="91425" wrap="square" tIns="91425">
            <a:normAutofit/>
          </a:bodyPr>
          <a:lstStyle>
            <a:lvl1pPr indent="-342900" lvl="0" marL="457200">
              <a:spcBef>
                <a:spcPts val="0"/>
              </a:spcBef>
              <a:spcAft>
                <a:spcPts val="0"/>
              </a:spcAft>
              <a:buSzPts val="1800"/>
              <a:buChar char="●"/>
              <a:defRPr b="1"/>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45626" y="-1606"/>
            <a:ext cx="9143999" cy="5146707"/>
          </a:xfrm>
          <a:prstGeom prst="rect">
            <a:avLst/>
          </a:prstGeom>
          <a:noFill/>
          <a:ln>
            <a:noFill/>
          </a:ln>
        </p:spPr>
      </p:pic>
      <p:sp>
        <p:nvSpPr>
          <p:cNvPr id="55" name="Google Shape;55;p13"/>
          <p:cNvSpPr txBox="1"/>
          <p:nvPr>
            <p:ph type="ctrTitle"/>
          </p:nvPr>
        </p:nvSpPr>
        <p:spPr>
          <a:xfrm rot="2040975">
            <a:off x="1680434" y="425246"/>
            <a:ext cx="8520666" cy="2052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UFO Sightings</a:t>
            </a:r>
            <a:endParaRPr/>
          </a:p>
        </p:txBody>
      </p:sp>
      <p:sp>
        <p:nvSpPr>
          <p:cNvPr id="56" name="Google Shape;56;p13"/>
          <p:cNvSpPr txBox="1"/>
          <p:nvPr>
            <p:ph idx="1" type="subTitle"/>
          </p:nvPr>
        </p:nvSpPr>
        <p:spPr>
          <a:xfrm>
            <a:off x="0" y="3974600"/>
            <a:ext cx="85206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Final Project by Kevin, Duy, Justin and Yvonne</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p22"/>
          <p:cNvPicPr preferRelativeResize="0"/>
          <p:nvPr/>
        </p:nvPicPr>
        <p:blipFill>
          <a:blip r:embed="rId3">
            <a:alphaModFix/>
          </a:blip>
          <a:stretch>
            <a:fillRect/>
          </a:stretch>
        </p:blipFill>
        <p:spPr>
          <a:xfrm>
            <a:off x="5180000" y="1249950"/>
            <a:ext cx="3964000" cy="3893549"/>
          </a:xfrm>
          <a:prstGeom prst="rect">
            <a:avLst/>
          </a:prstGeom>
          <a:noFill/>
          <a:ln cap="flat" cmpd="sng" w="28575">
            <a:solidFill>
              <a:schemeClr val="dk2"/>
            </a:solidFill>
            <a:prstDash val="solid"/>
            <a:round/>
            <a:headEnd len="sm" w="sm" type="none"/>
            <a:tailEnd len="sm" w="sm" type="none"/>
          </a:ln>
        </p:spPr>
      </p:pic>
      <p:pic>
        <p:nvPicPr>
          <p:cNvPr id="116" name="Google Shape;116;p22"/>
          <p:cNvPicPr preferRelativeResize="0"/>
          <p:nvPr/>
        </p:nvPicPr>
        <p:blipFill>
          <a:blip r:embed="rId4">
            <a:alphaModFix/>
          </a:blip>
          <a:stretch>
            <a:fillRect/>
          </a:stretch>
        </p:blipFill>
        <p:spPr>
          <a:xfrm>
            <a:off x="61175" y="1726750"/>
            <a:ext cx="4993374" cy="3429025"/>
          </a:xfrm>
          <a:prstGeom prst="rect">
            <a:avLst/>
          </a:prstGeom>
          <a:noFill/>
          <a:ln cap="flat" cmpd="sng" w="28575">
            <a:solidFill>
              <a:schemeClr val="dk2"/>
            </a:solidFill>
            <a:prstDash val="solid"/>
            <a:round/>
            <a:headEnd len="sm" w="sm" type="none"/>
            <a:tailEnd len="sm" w="sm" type="none"/>
          </a:ln>
        </p:spPr>
      </p:pic>
      <p:sp>
        <p:nvSpPr>
          <p:cNvPr id="117" name="Google Shape;117;p22"/>
          <p:cNvSpPr txBox="1"/>
          <p:nvPr/>
        </p:nvSpPr>
        <p:spPr>
          <a:xfrm>
            <a:off x="640950" y="232650"/>
            <a:ext cx="82797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2800">
                <a:solidFill>
                  <a:schemeClr val="dk1"/>
                </a:solidFill>
                <a:highlight>
                  <a:srgbClr val="FFFF00"/>
                </a:highlight>
              </a:rPr>
              <a:t>What do people report seeing?</a:t>
            </a:r>
            <a:endParaRPr b="1" sz="2800">
              <a:solidFill>
                <a:schemeClr val="dk1"/>
              </a:solidFill>
              <a:highlight>
                <a:srgbClr val="FFFF00"/>
              </a:highlight>
            </a:endParaRPr>
          </a:p>
          <a:p>
            <a:pPr indent="0" lvl="0" marL="0" rtl="0" algn="l">
              <a:spcBef>
                <a:spcPts val="1200"/>
              </a:spcBef>
              <a:spcAft>
                <a:spcPts val="0"/>
              </a:spcAft>
              <a:buNone/>
            </a:pPr>
            <a:r>
              <a:t/>
            </a:r>
            <a:endParaRPr sz="18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3"/>
          <p:cNvPicPr preferRelativeResize="0"/>
          <p:nvPr/>
        </p:nvPicPr>
        <p:blipFill>
          <a:blip r:embed="rId3">
            <a:alphaModFix/>
          </a:blip>
          <a:stretch>
            <a:fillRect/>
          </a:stretch>
        </p:blipFill>
        <p:spPr>
          <a:xfrm>
            <a:off x="-54750" y="0"/>
            <a:ext cx="9198751" cy="5143501"/>
          </a:xfrm>
          <a:prstGeom prst="rect">
            <a:avLst/>
          </a:prstGeom>
          <a:noFill/>
          <a:ln>
            <a:noFill/>
          </a:ln>
        </p:spPr>
      </p:pic>
      <p:sp>
        <p:nvSpPr>
          <p:cNvPr id="123" name="Google Shape;123;p23"/>
          <p:cNvSpPr txBox="1"/>
          <p:nvPr/>
        </p:nvSpPr>
        <p:spPr>
          <a:xfrm>
            <a:off x="0" y="1270450"/>
            <a:ext cx="7595400" cy="7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2"/>
                </a:solidFill>
                <a:highlight>
                  <a:srgbClr val="00FFFF"/>
                </a:highlight>
              </a:rPr>
              <a:t>UFO </a:t>
            </a:r>
            <a:r>
              <a:rPr lang="en" sz="2400">
                <a:solidFill>
                  <a:schemeClr val="dk2"/>
                </a:solidFill>
                <a:highlight>
                  <a:srgbClr val="00FFFF"/>
                </a:highlight>
              </a:rPr>
              <a:t>Sightings</a:t>
            </a:r>
            <a:r>
              <a:rPr lang="en" sz="2400">
                <a:solidFill>
                  <a:schemeClr val="dk2"/>
                </a:solidFill>
                <a:highlight>
                  <a:srgbClr val="00FFFF"/>
                </a:highlight>
              </a:rPr>
              <a:t> and Machine Learning</a:t>
            </a:r>
            <a:endParaRPr sz="2400">
              <a:solidFill>
                <a:schemeClr val="dk2"/>
              </a:solidFill>
              <a:highlight>
                <a:srgbClr val="00FFFF"/>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Neural Net to Predict UFO Shape</a:t>
            </a:r>
            <a:endParaRPr/>
          </a:p>
        </p:txBody>
      </p:sp>
      <p:pic>
        <p:nvPicPr>
          <p:cNvPr id="129" name="Google Shape;129;p24"/>
          <p:cNvPicPr preferRelativeResize="0"/>
          <p:nvPr/>
        </p:nvPicPr>
        <p:blipFill>
          <a:blip r:embed="rId3">
            <a:alphaModFix/>
          </a:blip>
          <a:stretch>
            <a:fillRect/>
          </a:stretch>
        </p:blipFill>
        <p:spPr>
          <a:xfrm>
            <a:off x="661023" y="1017725"/>
            <a:ext cx="7821950" cy="4125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5"/>
          <p:cNvSpPr txBox="1"/>
          <p:nvPr/>
        </p:nvSpPr>
        <p:spPr>
          <a:xfrm>
            <a:off x="173350" y="1281875"/>
            <a:ext cx="3820500" cy="260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rPr>
              <a:t>- </a:t>
            </a:r>
            <a:r>
              <a:rPr lang="en" sz="1800">
                <a:solidFill>
                  <a:schemeClr val="dk1"/>
                </a:solidFill>
              </a:rPr>
              <a:t>Extracted lat and long as features</a:t>
            </a:r>
            <a:endParaRPr sz="1800">
              <a:solidFill>
                <a:schemeClr val="dk1"/>
              </a:solidFill>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rPr lang="en" sz="1800">
                <a:solidFill>
                  <a:schemeClr val="dk1"/>
                </a:solidFill>
              </a:rPr>
              <a:t>- N</a:t>
            </a:r>
            <a:r>
              <a:rPr lang="en" sz="1800">
                <a:solidFill>
                  <a:schemeClr val="dk1"/>
                </a:solidFill>
              </a:rPr>
              <a:t>umber of clusters: 4</a:t>
            </a:r>
            <a:endParaRPr sz="1800">
              <a:solidFill>
                <a:schemeClr val="dk1"/>
              </a:solidFill>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rPr lang="en" sz="1800">
                <a:solidFill>
                  <a:schemeClr val="dk1"/>
                </a:solidFill>
              </a:rPr>
              <a:t>- </a:t>
            </a:r>
            <a:r>
              <a:rPr lang="en" sz="1800">
                <a:solidFill>
                  <a:schemeClr val="dk1"/>
                </a:solidFill>
              </a:rPr>
              <a:t>Apply K-Means clustering</a:t>
            </a:r>
            <a:endParaRPr sz="1800">
              <a:solidFill>
                <a:schemeClr val="dk1"/>
              </a:solidFill>
            </a:endParaRPr>
          </a:p>
          <a:p>
            <a:pPr indent="0" lvl="0" marL="0" rtl="0" algn="l">
              <a:spcBef>
                <a:spcPts val="0"/>
              </a:spcBef>
              <a:spcAft>
                <a:spcPts val="0"/>
              </a:spcAft>
              <a:buNone/>
            </a:pPr>
            <a:r>
              <a:t/>
            </a:r>
            <a:endParaRPr sz="1800">
              <a:solidFill>
                <a:schemeClr val="dk2"/>
              </a:solidFill>
            </a:endParaRPr>
          </a:p>
        </p:txBody>
      </p:sp>
      <p:sp>
        <p:nvSpPr>
          <p:cNvPr id="135" name="Google Shape;135;p25"/>
          <p:cNvSpPr txBox="1"/>
          <p:nvPr/>
        </p:nvSpPr>
        <p:spPr>
          <a:xfrm>
            <a:off x="116325" y="152825"/>
            <a:ext cx="8929800" cy="515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50">
                <a:solidFill>
                  <a:schemeClr val="dk1"/>
                </a:solidFill>
                <a:highlight>
                  <a:srgbClr val="E6E6E6"/>
                </a:highlight>
              </a:rPr>
              <a:t>UFO ML Predict Regions for next UFO sighting</a:t>
            </a:r>
            <a:endParaRPr b="1" sz="2500">
              <a:solidFill>
                <a:schemeClr val="dk2"/>
              </a:solidFill>
            </a:endParaRPr>
          </a:p>
        </p:txBody>
      </p:sp>
      <p:pic>
        <p:nvPicPr>
          <p:cNvPr id="136" name="Google Shape;136;p25"/>
          <p:cNvPicPr preferRelativeResize="0"/>
          <p:nvPr/>
        </p:nvPicPr>
        <p:blipFill rotWithShape="1">
          <a:blip r:embed="rId3">
            <a:alphaModFix/>
          </a:blip>
          <a:srcRect b="0" l="0" r="1835" t="0"/>
          <a:stretch/>
        </p:blipFill>
        <p:spPr>
          <a:xfrm>
            <a:off x="116325" y="3349375"/>
            <a:ext cx="3631326" cy="1583100"/>
          </a:xfrm>
          <a:prstGeom prst="rect">
            <a:avLst/>
          </a:prstGeom>
          <a:noFill/>
          <a:ln>
            <a:noFill/>
          </a:ln>
        </p:spPr>
      </p:pic>
      <p:sp>
        <p:nvSpPr>
          <p:cNvPr id="137" name="Google Shape;137;p25"/>
          <p:cNvSpPr/>
          <p:nvPr/>
        </p:nvSpPr>
        <p:spPr>
          <a:xfrm>
            <a:off x="1353975" y="4256675"/>
            <a:ext cx="345600" cy="3141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38" name="Google Shape;138;p25"/>
          <p:cNvPicPr preferRelativeResize="0"/>
          <p:nvPr/>
        </p:nvPicPr>
        <p:blipFill rotWithShape="1">
          <a:blip r:embed="rId4">
            <a:alphaModFix/>
          </a:blip>
          <a:srcRect b="0" l="0" r="2562" t="0"/>
          <a:stretch/>
        </p:blipFill>
        <p:spPr>
          <a:xfrm>
            <a:off x="3858600" y="798725"/>
            <a:ext cx="5149924" cy="4026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nvSpPr>
        <p:spPr>
          <a:xfrm>
            <a:off x="1774045" y="1313075"/>
            <a:ext cx="6882900" cy="44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800">
              <a:solidFill>
                <a:schemeClr val="dk2"/>
              </a:solidFill>
            </a:endParaRPr>
          </a:p>
        </p:txBody>
      </p:sp>
      <p:sp>
        <p:nvSpPr>
          <p:cNvPr id="144" name="Google Shape;144;p26"/>
          <p:cNvSpPr txBox="1"/>
          <p:nvPr/>
        </p:nvSpPr>
        <p:spPr>
          <a:xfrm>
            <a:off x="0" y="0"/>
            <a:ext cx="9057600" cy="447900"/>
          </a:xfrm>
          <a:prstGeom prst="rect">
            <a:avLst/>
          </a:prstGeom>
          <a:noFill/>
          <a:ln cap="flat" cmpd="sng" w="2857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750">
                <a:solidFill>
                  <a:schemeClr val="dk1"/>
                </a:solidFill>
                <a:highlight>
                  <a:srgbClr val="FFFFFF"/>
                </a:highlight>
              </a:rPr>
              <a:t>UFO ML: Hotspot of Clusters Identified </a:t>
            </a:r>
            <a:endParaRPr sz="2100">
              <a:solidFill>
                <a:schemeClr val="dk2"/>
              </a:solidFill>
            </a:endParaRPr>
          </a:p>
        </p:txBody>
      </p:sp>
      <p:sp>
        <p:nvSpPr>
          <p:cNvPr id="145" name="Google Shape;145;p26"/>
          <p:cNvSpPr txBox="1"/>
          <p:nvPr/>
        </p:nvSpPr>
        <p:spPr>
          <a:xfrm>
            <a:off x="97375" y="1167575"/>
            <a:ext cx="42567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List of Hotspots:</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Cassville, Wisconsin</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Clairemont, Texas</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Gerstetten, Germany</a:t>
            </a:r>
            <a:endParaRPr sz="1800">
              <a:solidFill>
                <a:schemeClr val="dk2"/>
              </a:solidFill>
            </a:endParaRPr>
          </a:p>
          <a:p>
            <a:pPr indent="-342900" lvl="0" marL="457200" rtl="0" algn="l">
              <a:spcBef>
                <a:spcPts val="0"/>
              </a:spcBef>
              <a:spcAft>
                <a:spcPts val="0"/>
              </a:spcAft>
              <a:buClr>
                <a:schemeClr val="dk2"/>
              </a:buClr>
              <a:buSzPts val="1800"/>
              <a:buChar char="●"/>
            </a:pPr>
            <a:r>
              <a:rPr lang="en" sz="1800">
                <a:solidFill>
                  <a:schemeClr val="dk2"/>
                </a:solidFill>
              </a:rPr>
              <a:t>Indian Ocean</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pic>
        <p:nvPicPr>
          <p:cNvPr id="146" name="Google Shape;146;p26"/>
          <p:cNvPicPr preferRelativeResize="0"/>
          <p:nvPr/>
        </p:nvPicPr>
        <p:blipFill>
          <a:blip r:embed="rId3">
            <a:alphaModFix/>
          </a:blip>
          <a:stretch>
            <a:fillRect/>
          </a:stretch>
        </p:blipFill>
        <p:spPr>
          <a:xfrm>
            <a:off x="2864425" y="923754"/>
            <a:ext cx="6127175" cy="36927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27"/>
          <p:cNvPicPr preferRelativeResize="0"/>
          <p:nvPr/>
        </p:nvPicPr>
        <p:blipFill>
          <a:blip r:embed="rId3">
            <a:alphaModFix/>
          </a:blip>
          <a:stretch>
            <a:fillRect/>
          </a:stretch>
        </p:blipFill>
        <p:spPr>
          <a:xfrm>
            <a:off x="0" y="0"/>
            <a:ext cx="9144000" cy="5143501"/>
          </a:xfrm>
          <a:prstGeom prst="rect">
            <a:avLst/>
          </a:prstGeom>
          <a:noFill/>
          <a:ln>
            <a:noFill/>
          </a:ln>
        </p:spPr>
      </p:pic>
      <p:sp>
        <p:nvSpPr>
          <p:cNvPr id="152" name="Google Shape;152;p27"/>
          <p:cNvSpPr txBox="1"/>
          <p:nvPr>
            <p:ph type="title"/>
          </p:nvPr>
        </p:nvSpPr>
        <p:spPr>
          <a:xfrm>
            <a:off x="311700" y="800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t>Conclusions: UFO Sightings</a:t>
            </a:r>
            <a:endParaRPr b="1"/>
          </a:p>
        </p:txBody>
      </p:sp>
      <p:sp>
        <p:nvSpPr>
          <p:cNvPr id="153" name="Google Shape;153;p27"/>
          <p:cNvSpPr txBox="1"/>
          <p:nvPr>
            <p:ph idx="1" type="body"/>
          </p:nvPr>
        </p:nvSpPr>
        <p:spPr>
          <a:xfrm>
            <a:off x="311700" y="2061025"/>
            <a:ext cx="8520600" cy="26196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sz="1908">
                <a:solidFill>
                  <a:schemeClr val="dk1"/>
                </a:solidFill>
              </a:rPr>
              <a:t>– Interesting Note: Sighting data fell off in 2014, hmmmm</a:t>
            </a:r>
            <a:endParaRPr sz="1908">
              <a:solidFill>
                <a:schemeClr val="dk1"/>
              </a:solidFill>
            </a:endParaRPr>
          </a:p>
          <a:p>
            <a:pPr indent="0" lvl="0" marL="0" rtl="0" algn="l">
              <a:spcBef>
                <a:spcPts val="1200"/>
              </a:spcBef>
              <a:spcAft>
                <a:spcPts val="0"/>
              </a:spcAft>
              <a:buNone/>
            </a:pPr>
            <a:r>
              <a:rPr lang="en" sz="1908">
                <a:solidFill>
                  <a:schemeClr val="dk1"/>
                </a:solidFill>
              </a:rPr>
              <a:t>– UFO sightings much more </a:t>
            </a:r>
            <a:r>
              <a:rPr lang="en" sz="1908">
                <a:solidFill>
                  <a:schemeClr val="dk1"/>
                </a:solidFill>
              </a:rPr>
              <a:t>prevalent</a:t>
            </a:r>
            <a:r>
              <a:rPr lang="en" sz="1908">
                <a:solidFill>
                  <a:schemeClr val="dk1"/>
                </a:solidFill>
              </a:rPr>
              <a:t> in U.S., specifically California and Florida, hmmmm</a:t>
            </a:r>
            <a:endParaRPr sz="1908">
              <a:solidFill>
                <a:schemeClr val="dk1"/>
              </a:solidFill>
            </a:endParaRPr>
          </a:p>
          <a:p>
            <a:pPr indent="0" lvl="0" marL="0" rtl="0" algn="l">
              <a:spcBef>
                <a:spcPts val="1200"/>
              </a:spcBef>
              <a:spcAft>
                <a:spcPts val="0"/>
              </a:spcAft>
              <a:buNone/>
            </a:pPr>
            <a:r>
              <a:rPr lang="en" sz="1908">
                <a:solidFill>
                  <a:schemeClr val="dk1"/>
                </a:solidFill>
              </a:rPr>
              <a:t>– </a:t>
            </a:r>
            <a:r>
              <a:rPr lang="en" sz="1908">
                <a:solidFill>
                  <a:schemeClr val="dk1"/>
                </a:solidFill>
              </a:rPr>
              <a:t>ML predictions provided</a:t>
            </a:r>
            <a:r>
              <a:rPr lang="en" sz="1908">
                <a:solidFill>
                  <a:schemeClr val="dk1"/>
                </a:solidFill>
              </a:rPr>
              <a:t> results for locations for possible next sightings.</a:t>
            </a:r>
            <a:endParaRPr sz="1908">
              <a:solidFill>
                <a:schemeClr val="dk1"/>
              </a:solidFill>
            </a:endParaRPr>
          </a:p>
          <a:p>
            <a:pPr indent="0" lvl="0" marL="0" rtl="0" algn="ctr">
              <a:spcBef>
                <a:spcPts val="1200"/>
              </a:spcBef>
              <a:spcAft>
                <a:spcPts val="0"/>
              </a:spcAft>
              <a:buNone/>
            </a:pPr>
            <a:r>
              <a:rPr lang="en" sz="2548">
                <a:solidFill>
                  <a:schemeClr val="dk1"/>
                </a:solidFill>
                <a:highlight>
                  <a:srgbClr val="FFFF00"/>
                </a:highlight>
              </a:rPr>
              <a:t>LOOK UP and QUESTION what you see!!!!!</a:t>
            </a:r>
            <a:endParaRPr sz="2548">
              <a:solidFill>
                <a:schemeClr val="dk1"/>
              </a:solidFill>
              <a:highlight>
                <a:srgbClr val="FFFF00"/>
              </a:highlight>
            </a:endParaRPr>
          </a:p>
          <a:p>
            <a:pPr indent="0" lvl="0" marL="0" rtl="0" algn="l">
              <a:spcBef>
                <a:spcPts val="1200"/>
              </a:spcBef>
              <a:spcAft>
                <a:spcPts val="1200"/>
              </a:spcAft>
              <a:buNone/>
            </a:pPr>
            <a:r>
              <a:rPr lang="en"/>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0" y="0"/>
            <a:ext cx="9144000" cy="5073100"/>
          </a:xfrm>
          <a:prstGeom prst="rect">
            <a:avLst/>
          </a:prstGeom>
          <a:noFill/>
          <a:ln>
            <a:noFill/>
          </a:ln>
        </p:spPr>
      </p:pic>
      <p:sp>
        <p:nvSpPr>
          <p:cNvPr id="62" name="Google Shape;62;p14"/>
          <p:cNvSpPr txBox="1"/>
          <p:nvPr>
            <p:ph idx="1" type="body"/>
          </p:nvPr>
        </p:nvSpPr>
        <p:spPr>
          <a:xfrm>
            <a:off x="448550" y="1656700"/>
            <a:ext cx="8520600" cy="3416400"/>
          </a:xfrm>
          <a:prstGeom prst="rect">
            <a:avLst/>
          </a:prstGeom>
          <a:noFill/>
        </p:spPr>
        <p:txBody>
          <a:bodyPr anchorCtr="0" anchor="t" bIns="91425" lIns="91425" spcFirstLastPara="1" rIns="91425" wrap="square" tIns="91425">
            <a:normAutofit/>
          </a:bodyPr>
          <a:lstStyle/>
          <a:p>
            <a:pPr indent="0" lvl="0" marL="0" rtl="0" algn="ctr">
              <a:spcBef>
                <a:spcPts val="0"/>
              </a:spcBef>
              <a:spcAft>
                <a:spcPts val="0"/>
              </a:spcAft>
              <a:buNone/>
            </a:pPr>
            <a:r>
              <a:rPr lang="en" sz="2200">
                <a:solidFill>
                  <a:schemeClr val="dk1"/>
                </a:solidFill>
                <a:highlight>
                  <a:srgbClr val="FFFF00"/>
                </a:highlight>
              </a:rPr>
              <a:t>Where do UFO Sightings occur? </a:t>
            </a:r>
            <a:endParaRPr sz="2200">
              <a:solidFill>
                <a:schemeClr val="dk1"/>
              </a:solidFill>
              <a:highlight>
                <a:srgbClr val="FFFF00"/>
              </a:highlight>
            </a:endParaRPr>
          </a:p>
          <a:p>
            <a:pPr indent="0" lvl="0" marL="0" rtl="0" algn="ctr">
              <a:spcBef>
                <a:spcPts val="1200"/>
              </a:spcBef>
              <a:spcAft>
                <a:spcPts val="0"/>
              </a:spcAft>
              <a:buNone/>
            </a:pPr>
            <a:r>
              <a:rPr lang="en" sz="2200">
                <a:solidFill>
                  <a:schemeClr val="dk1"/>
                </a:solidFill>
                <a:highlight>
                  <a:srgbClr val="FFFF00"/>
                </a:highlight>
              </a:rPr>
              <a:t>Do they occur at a specific time/time of year?</a:t>
            </a:r>
            <a:endParaRPr sz="2200">
              <a:solidFill>
                <a:schemeClr val="dk1"/>
              </a:solidFill>
              <a:highlight>
                <a:srgbClr val="FFFF00"/>
              </a:highlight>
            </a:endParaRPr>
          </a:p>
          <a:p>
            <a:pPr indent="0" lvl="0" marL="0" rtl="0" algn="ctr">
              <a:spcBef>
                <a:spcPts val="1200"/>
              </a:spcBef>
              <a:spcAft>
                <a:spcPts val="0"/>
              </a:spcAft>
              <a:buNone/>
            </a:pPr>
            <a:r>
              <a:rPr lang="en" sz="2200">
                <a:solidFill>
                  <a:schemeClr val="dk1"/>
                </a:solidFill>
                <a:highlight>
                  <a:srgbClr val="FFFF00"/>
                </a:highlight>
              </a:rPr>
              <a:t>What do people report seeing?</a:t>
            </a:r>
            <a:endParaRPr sz="2200">
              <a:solidFill>
                <a:schemeClr val="dk1"/>
              </a:solidFill>
              <a:highlight>
                <a:srgbClr val="FFFF00"/>
              </a:highlight>
            </a:endParaRPr>
          </a:p>
          <a:p>
            <a:pPr indent="0" lvl="0" marL="0" rtl="0" algn="ctr">
              <a:spcBef>
                <a:spcPts val="1200"/>
              </a:spcBef>
              <a:spcAft>
                <a:spcPts val="0"/>
              </a:spcAft>
              <a:buNone/>
            </a:pPr>
            <a:r>
              <a:rPr lang="en" sz="2200">
                <a:solidFill>
                  <a:schemeClr val="dk1"/>
                </a:solidFill>
                <a:highlight>
                  <a:srgbClr val="FFFF00"/>
                </a:highlight>
              </a:rPr>
              <a:t>Can we predict w/ ML when additional sightings will occur?</a:t>
            </a:r>
            <a:endParaRPr sz="2200">
              <a:solidFill>
                <a:schemeClr val="dk1"/>
              </a:solidFill>
              <a:highlight>
                <a:srgbClr val="FFFF00"/>
              </a:highlight>
            </a:endParaRPr>
          </a:p>
          <a:p>
            <a:pPr indent="0" lvl="0" marL="0" rtl="0" algn="ctr">
              <a:spcBef>
                <a:spcPts val="1200"/>
              </a:spcBef>
              <a:spcAft>
                <a:spcPts val="1200"/>
              </a:spcAft>
              <a:buNone/>
            </a:pPr>
            <a:r>
              <a:t/>
            </a:r>
            <a:endParaRPr/>
          </a:p>
        </p:txBody>
      </p:sp>
      <p:sp>
        <p:nvSpPr>
          <p:cNvPr id="63" name="Google Shape;63;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highlight>
                  <a:schemeClr val="accent6"/>
                </a:highlight>
              </a:rPr>
              <a:t>PROPOSAL</a:t>
            </a:r>
            <a:endParaRPr b="1">
              <a:highlight>
                <a:schemeClr val="accent6"/>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p:cNvPicPr preferRelativeResize="0"/>
          <p:nvPr/>
        </p:nvPicPr>
        <p:blipFill>
          <a:blip r:embed="rId3">
            <a:alphaModFix/>
          </a:blip>
          <a:stretch>
            <a:fillRect/>
          </a:stretch>
        </p:blipFill>
        <p:spPr>
          <a:xfrm>
            <a:off x="5854200" y="0"/>
            <a:ext cx="3289800" cy="3289800"/>
          </a:xfrm>
          <a:prstGeom prst="rect">
            <a:avLst/>
          </a:prstGeom>
          <a:noFill/>
          <a:ln>
            <a:noFill/>
          </a:ln>
        </p:spPr>
      </p:pic>
      <p:sp>
        <p:nvSpPr>
          <p:cNvPr id="69" name="Google Shape;69;p15"/>
          <p:cNvSpPr txBox="1"/>
          <p:nvPr>
            <p:ph type="title"/>
          </p:nvPr>
        </p:nvSpPr>
        <p:spPr>
          <a:xfrm>
            <a:off x="140625" y="148525"/>
            <a:ext cx="5871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3320">
                <a:highlight>
                  <a:schemeClr val="accent6"/>
                </a:highlight>
              </a:rPr>
              <a:t>Cleaned UFO Data</a:t>
            </a:r>
            <a:r>
              <a:rPr b="1" lang="en" sz="3320"/>
              <a:t> </a:t>
            </a:r>
            <a:endParaRPr b="1" sz="3320">
              <a:highlight>
                <a:srgbClr val="00FFFF"/>
              </a:highlight>
            </a:endParaRPr>
          </a:p>
        </p:txBody>
      </p:sp>
      <p:sp>
        <p:nvSpPr>
          <p:cNvPr id="70" name="Google Shape;70;p15"/>
          <p:cNvSpPr txBox="1"/>
          <p:nvPr>
            <p:ph idx="1" type="body"/>
          </p:nvPr>
        </p:nvSpPr>
        <p:spPr>
          <a:xfrm>
            <a:off x="5854200" y="3595500"/>
            <a:ext cx="3289800" cy="1074600"/>
          </a:xfrm>
          <a:prstGeom prst="rect">
            <a:avLst/>
          </a:prstGeom>
          <a:noFill/>
          <a:ln cap="flat" cmpd="sng" w="28575">
            <a:solidFill>
              <a:srgbClr val="000000"/>
            </a:solidFill>
            <a:prstDash val="solid"/>
            <a:round/>
            <a:headEnd len="sm" w="sm" type="none"/>
            <a:tailEnd len="sm" w="sm" type="none"/>
          </a:ln>
        </p:spPr>
        <p:txBody>
          <a:bodyPr anchorCtr="0" anchor="t" bIns="91425" lIns="91425" spcFirstLastPara="1" rIns="91425" wrap="square" tIns="91425">
            <a:normAutofit fontScale="25000"/>
          </a:bodyPr>
          <a:lstStyle/>
          <a:p>
            <a:pPr indent="0" lvl="0" marL="0" rtl="0" algn="l">
              <a:spcBef>
                <a:spcPts val="0"/>
              </a:spcBef>
              <a:spcAft>
                <a:spcPts val="0"/>
              </a:spcAft>
              <a:buNone/>
            </a:pPr>
            <a:r>
              <a:rPr lang="en" sz="5704">
                <a:solidFill>
                  <a:schemeClr val="dk1"/>
                </a:solidFill>
              </a:rPr>
              <a:t>Original data contained </a:t>
            </a:r>
            <a:r>
              <a:rPr lang="en" sz="5704">
                <a:solidFill>
                  <a:schemeClr val="dk1"/>
                </a:solidFill>
                <a:highlight>
                  <a:srgbClr val="FFFF00"/>
                </a:highlight>
              </a:rPr>
              <a:t>80328 rows</a:t>
            </a:r>
            <a:r>
              <a:rPr lang="en" sz="5704">
                <a:solidFill>
                  <a:schemeClr val="dk1"/>
                </a:solidFill>
                <a:highlight>
                  <a:srgbClr val="FFFF00"/>
                </a:highlight>
              </a:rPr>
              <a:t> </a:t>
            </a:r>
            <a:endParaRPr sz="5704">
              <a:solidFill>
                <a:schemeClr val="dk1"/>
              </a:solidFill>
              <a:highlight>
                <a:srgbClr val="FFFF00"/>
              </a:highlight>
            </a:endParaRPr>
          </a:p>
          <a:p>
            <a:pPr indent="0" lvl="0" marL="0" rtl="0" algn="l">
              <a:spcBef>
                <a:spcPts val="1200"/>
              </a:spcBef>
              <a:spcAft>
                <a:spcPts val="0"/>
              </a:spcAft>
              <a:buNone/>
            </a:pPr>
            <a:r>
              <a:rPr lang="en" sz="5704">
                <a:solidFill>
                  <a:schemeClr val="dk1"/>
                </a:solidFill>
              </a:rPr>
              <a:t>Cleaned data contained </a:t>
            </a:r>
            <a:r>
              <a:rPr lang="en" sz="5704">
                <a:solidFill>
                  <a:schemeClr val="dk1"/>
                </a:solidFill>
                <a:highlight>
                  <a:srgbClr val="FFFF00"/>
                </a:highlight>
              </a:rPr>
              <a:t>77837 rows</a:t>
            </a:r>
            <a:endParaRPr>
              <a:solidFill>
                <a:schemeClr val="dk1"/>
              </a:solidFill>
              <a:highlight>
                <a:srgbClr val="00FFFF"/>
              </a:highlight>
            </a:endParaRPr>
          </a:p>
          <a:p>
            <a:pPr indent="0" lvl="0" marL="0" rtl="0" algn="ctr">
              <a:spcBef>
                <a:spcPts val="1200"/>
              </a:spcBef>
              <a:spcAft>
                <a:spcPts val="1200"/>
              </a:spcAft>
              <a:buNone/>
            </a:pPr>
            <a:r>
              <a:t/>
            </a:r>
            <a:endParaRPr/>
          </a:p>
        </p:txBody>
      </p:sp>
      <p:pic>
        <p:nvPicPr>
          <p:cNvPr id="71" name="Google Shape;71;p15"/>
          <p:cNvPicPr preferRelativeResize="0"/>
          <p:nvPr/>
        </p:nvPicPr>
        <p:blipFill>
          <a:blip r:embed="rId4">
            <a:alphaModFix/>
          </a:blip>
          <a:stretch>
            <a:fillRect/>
          </a:stretch>
        </p:blipFill>
        <p:spPr>
          <a:xfrm>
            <a:off x="266075" y="1104350"/>
            <a:ext cx="5381499" cy="3791100"/>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6"/>
          <p:cNvPicPr preferRelativeResize="0"/>
          <p:nvPr/>
        </p:nvPicPr>
        <p:blipFill>
          <a:blip r:embed="rId3">
            <a:alphaModFix/>
          </a:blip>
          <a:stretch>
            <a:fillRect/>
          </a:stretch>
        </p:blipFill>
        <p:spPr>
          <a:xfrm>
            <a:off x="-2" y="0"/>
            <a:ext cx="9144003" cy="6107918"/>
          </a:xfrm>
          <a:prstGeom prst="rect">
            <a:avLst/>
          </a:prstGeom>
          <a:noFill/>
          <a:ln>
            <a:noFill/>
          </a:ln>
        </p:spPr>
      </p:pic>
      <p:sp>
        <p:nvSpPr>
          <p:cNvPr id="77" name="Google Shape;77;p16"/>
          <p:cNvSpPr txBox="1"/>
          <p:nvPr>
            <p:ph idx="1" type="body"/>
          </p:nvPr>
        </p:nvSpPr>
        <p:spPr>
          <a:xfrm>
            <a:off x="311700" y="1035900"/>
            <a:ext cx="8520600" cy="3071700"/>
          </a:xfrm>
          <a:prstGeom prst="rect">
            <a:avLst/>
          </a:prstGeom>
          <a:ln cap="flat" cmpd="sng" w="28575">
            <a:solidFill>
              <a:srgbClr val="000000"/>
            </a:solidFill>
            <a:prstDash val="solid"/>
            <a:round/>
            <a:headEnd len="sm" w="sm" type="none"/>
            <a:tailEnd len="sm" w="sm" type="none"/>
          </a:ln>
        </p:spPr>
        <p:txBody>
          <a:bodyPr anchorCtr="0" anchor="t" bIns="91425" lIns="91425" spcFirstLastPara="1" rIns="91425" wrap="square" tIns="91425">
            <a:normAutofit fontScale="25000"/>
          </a:bodyPr>
          <a:lstStyle/>
          <a:p>
            <a:pPr indent="0" lvl="0" marL="0" rtl="0" algn="l">
              <a:spcBef>
                <a:spcPts val="0"/>
              </a:spcBef>
              <a:spcAft>
                <a:spcPts val="0"/>
              </a:spcAft>
              <a:buClr>
                <a:schemeClr val="dk1"/>
              </a:buClr>
              <a:buSzPts val="275"/>
              <a:buFont typeface="Arial"/>
              <a:buNone/>
            </a:pPr>
            <a:r>
              <a:rPr lang="en" sz="7127">
                <a:solidFill>
                  <a:schemeClr val="dk1"/>
                </a:solidFill>
              </a:rPr>
              <a:t>Data contained sightings from </a:t>
            </a:r>
            <a:r>
              <a:rPr lang="en" sz="7127">
                <a:solidFill>
                  <a:schemeClr val="dk1"/>
                </a:solidFill>
                <a:highlight>
                  <a:srgbClr val="C9DAF8"/>
                </a:highlight>
              </a:rPr>
              <a:t>1910-2014</a:t>
            </a:r>
            <a:endParaRPr sz="7127">
              <a:solidFill>
                <a:schemeClr val="dk1"/>
              </a:solidFill>
              <a:highlight>
                <a:srgbClr val="C9DAF8"/>
              </a:highlight>
            </a:endParaRPr>
          </a:p>
          <a:p>
            <a:pPr indent="0" lvl="0" marL="0" rtl="0" algn="l">
              <a:spcBef>
                <a:spcPts val="1200"/>
              </a:spcBef>
              <a:spcAft>
                <a:spcPts val="0"/>
              </a:spcAft>
              <a:buClr>
                <a:schemeClr val="dk1"/>
              </a:buClr>
              <a:buSzPts val="275"/>
              <a:buFont typeface="Arial"/>
              <a:buNone/>
            </a:pPr>
            <a:r>
              <a:rPr lang="en" sz="7127">
                <a:solidFill>
                  <a:schemeClr val="dk1"/>
                </a:solidFill>
              </a:rPr>
              <a:t>Total UFO sightings from 1910 to 1996: </a:t>
            </a:r>
            <a:r>
              <a:rPr lang="en" sz="7127">
                <a:solidFill>
                  <a:schemeClr val="dk1"/>
                </a:solidFill>
                <a:highlight>
                  <a:srgbClr val="C9DAF8"/>
                </a:highlight>
              </a:rPr>
              <a:t>8661</a:t>
            </a:r>
            <a:endParaRPr sz="7127">
              <a:solidFill>
                <a:schemeClr val="dk1"/>
              </a:solidFill>
              <a:highlight>
                <a:srgbClr val="C9DAF8"/>
              </a:highlight>
            </a:endParaRPr>
          </a:p>
          <a:p>
            <a:pPr indent="0" lvl="0" marL="0" rtl="0" algn="l">
              <a:spcBef>
                <a:spcPts val="1200"/>
              </a:spcBef>
              <a:spcAft>
                <a:spcPts val="0"/>
              </a:spcAft>
              <a:buClr>
                <a:schemeClr val="dk1"/>
              </a:buClr>
              <a:buSzPts val="275"/>
              <a:buFont typeface="Arial"/>
              <a:buNone/>
            </a:pPr>
            <a:r>
              <a:rPr lang="en" sz="7127">
                <a:solidFill>
                  <a:schemeClr val="dk1"/>
                </a:solidFill>
              </a:rPr>
              <a:t>Total UFO sightings from 1997 to 2014: </a:t>
            </a:r>
            <a:r>
              <a:rPr lang="en" sz="7127">
                <a:solidFill>
                  <a:schemeClr val="dk1"/>
                </a:solidFill>
                <a:highlight>
                  <a:srgbClr val="C9DAF8"/>
                </a:highlight>
              </a:rPr>
              <a:t>69176</a:t>
            </a:r>
            <a:endParaRPr sz="7127">
              <a:solidFill>
                <a:schemeClr val="dk1"/>
              </a:solidFill>
              <a:highlight>
                <a:srgbClr val="C9DAF8"/>
              </a:highlight>
            </a:endParaRPr>
          </a:p>
          <a:p>
            <a:pPr indent="0" lvl="0" marL="0" rtl="0" algn="l">
              <a:spcBef>
                <a:spcPts val="1200"/>
              </a:spcBef>
              <a:spcAft>
                <a:spcPts val="0"/>
              </a:spcAft>
              <a:buClr>
                <a:schemeClr val="dk1"/>
              </a:buClr>
              <a:buSzPts val="275"/>
              <a:buFont typeface="Arial"/>
              <a:buNone/>
            </a:pPr>
            <a:r>
              <a:rPr lang="en" sz="7127">
                <a:solidFill>
                  <a:schemeClr val="dk1"/>
                </a:solidFill>
              </a:rPr>
              <a:t>Countries with most UFO sightings: </a:t>
            </a:r>
            <a:r>
              <a:rPr lang="en" sz="7127">
                <a:solidFill>
                  <a:schemeClr val="dk1"/>
                </a:solidFill>
                <a:highlight>
                  <a:srgbClr val="C9DAF8"/>
                </a:highlight>
              </a:rPr>
              <a:t>United States (69139)</a:t>
            </a:r>
            <a:r>
              <a:rPr lang="en" sz="7127">
                <a:solidFill>
                  <a:schemeClr val="dk1"/>
                </a:solidFill>
              </a:rPr>
              <a:t>, followed by Canada (3530), United Kingdom (2289), Australia (586) and India (211)</a:t>
            </a:r>
            <a:endParaRPr sz="7127">
              <a:solidFill>
                <a:schemeClr val="dk1"/>
              </a:solidFill>
            </a:endParaRPr>
          </a:p>
          <a:p>
            <a:pPr indent="0" lvl="0" marL="0" rtl="0" algn="l">
              <a:spcBef>
                <a:spcPts val="1200"/>
              </a:spcBef>
              <a:spcAft>
                <a:spcPts val="0"/>
              </a:spcAft>
              <a:buNone/>
            </a:pPr>
            <a:r>
              <a:rPr lang="en" sz="7127">
                <a:solidFill>
                  <a:schemeClr val="dk1"/>
                </a:solidFill>
              </a:rPr>
              <a:t>Top 5 States with most UFO sightings: </a:t>
            </a:r>
            <a:r>
              <a:rPr lang="en" sz="7127">
                <a:solidFill>
                  <a:schemeClr val="dk1"/>
                </a:solidFill>
                <a:highlight>
                  <a:srgbClr val="C9DAF8"/>
                </a:highlight>
              </a:rPr>
              <a:t>California (9374),</a:t>
            </a:r>
            <a:r>
              <a:rPr lang="en" sz="7127">
                <a:solidFill>
                  <a:schemeClr val="dk1"/>
                </a:solidFill>
              </a:rPr>
              <a:t> Florida (4108), Washington (3989), Texas (3629), New York (3167)</a:t>
            </a:r>
            <a:endParaRPr>
              <a:solidFill>
                <a:schemeClr val="dk1"/>
              </a:solidFill>
            </a:endParaRPr>
          </a:p>
        </p:txBody>
      </p:sp>
      <p:sp>
        <p:nvSpPr>
          <p:cNvPr id="78" name="Google Shape;78;p16"/>
          <p:cNvSpPr txBox="1"/>
          <p:nvPr>
            <p:ph type="title"/>
          </p:nvPr>
        </p:nvSpPr>
        <p:spPr>
          <a:xfrm>
            <a:off x="254675"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sz="3133">
                <a:highlight>
                  <a:srgbClr val="C9DAF8"/>
                </a:highlight>
              </a:rPr>
              <a:t>Initial Analysis</a:t>
            </a:r>
            <a:endParaRPr b="1" sz="3133">
              <a:highlight>
                <a:srgbClr val="C9DAF8"/>
              </a:highlight>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1308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Number of UFO Sightings by Year - starting in 1910</a:t>
            </a:r>
            <a:endParaRPr/>
          </a:p>
        </p:txBody>
      </p:sp>
      <p:pic>
        <p:nvPicPr>
          <p:cNvPr id="84" name="Google Shape;84;p17"/>
          <p:cNvPicPr preferRelativeResize="0"/>
          <p:nvPr/>
        </p:nvPicPr>
        <p:blipFill>
          <a:blip r:embed="rId3">
            <a:alphaModFix/>
          </a:blip>
          <a:stretch>
            <a:fillRect/>
          </a:stretch>
        </p:blipFill>
        <p:spPr>
          <a:xfrm>
            <a:off x="246700" y="703525"/>
            <a:ext cx="8681100" cy="4439975"/>
          </a:xfrm>
          <a:prstGeom prst="rect">
            <a:avLst/>
          </a:prstGeom>
          <a:noFill/>
          <a:ln>
            <a:noFill/>
          </a:ln>
        </p:spPr>
      </p:pic>
      <p:sp>
        <p:nvSpPr>
          <p:cNvPr id="85" name="Google Shape;85;p17"/>
          <p:cNvSpPr/>
          <p:nvPr/>
        </p:nvSpPr>
        <p:spPr>
          <a:xfrm rot="2106925">
            <a:off x="4842897" y="2960320"/>
            <a:ext cx="2384978" cy="849456"/>
          </a:xfrm>
          <a:prstGeom prst="rightArrow">
            <a:avLst>
              <a:gd fmla="val 26036"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6" name="Google Shape;86;p17"/>
          <p:cNvSpPr txBox="1"/>
          <p:nvPr/>
        </p:nvSpPr>
        <p:spPr>
          <a:xfrm>
            <a:off x="4110175" y="2285400"/>
            <a:ext cx="1210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chemeClr val="dk1"/>
                </a:solidFill>
              </a:rPr>
              <a:t>1997</a:t>
            </a:r>
            <a:endParaRPr b="1" sz="29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Number of UFO Sightings by Year - starting in 1997</a:t>
            </a:r>
            <a:endParaRPr/>
          </a:p>
        </p:txBody>
      </p:sp>
      <p:pic>
        <p:nvPicPr>
          <p:cNvPr id="92" name="Google Shape;92;p18"/>
          <p:cNvPicPr preferRelativeResize="0"/>
          <p:nvPr/>
        </p:nvPicPr>
        <p:blipFill>
          <a:blip r:embed="rId3">
            <a:alphaModFix/>
          </a:blip>
          <a:stretch>
            <a:fillRect/>
          </a:stretch>
        </p:blipFill>
        <p:spPr>
          <a:xfrm>
            <a:off x="223700" y="1300150"/>
            <a:ext cx="8608599" cy="3655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9"/>
          <p:cNvPicPr preferRelativeResize="0"/>
          <p:nvPr/>
        </p:nvPicPr>
        <p:blipFill>
          <a:blip r:embed="rId3">
            <a:alphaModFix/>
          </a:blip>
          <a:stretch>
            <a:fillRect/>
          </a:stretch>
        </p:blipFill>
        <p:spPr>
          <a:xfrm>
            <a:off x="152400" y="152400"/>
            <a:ext cx="8839197" cy="4398214"/>
          </a:xfrm>
          <a:prstGeom prst="rect">
            <a:avLst/>
          </a:prstGeom>
          <a:noFill/>
          <a:ln>
            <a:noFill/>
          </a:ln>
        </p:spPr>
      </p:pic>
      <p:sp>
        <p:nvSpPr>
          <p:cNvPr id="98" name="Google Shape;98;p19"/>
          <p:cNvSpPr txBox="1"/>
          <p:nvPr/>
        </p:nvSpPr>
        <p:spPr>
          <a:xfrm>
            <a:off x="812000" y="3597025"/>
            <a:ext cx="7561200" cy="775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Clr>
                <a:schemeClr val="dk1"/>
              </a:buClr>
              <a:buSzPts val="1100"/>
              <a:buFont typeface="Arial"/>
              <a:buNone/>
            </a:pPr>
            <a:r>
              <a:rPr b="1" lang="en" sz="2400">
                <a:solidFill>
                  <a:schemeClr val="dk1"/>
                </a:solidFill>
                <a:highlight>
                  <a:srgbClr val="FFFF00"/>
                </a:highlight>
              </a:rPr>
              <a:t>Where do UFO Sightings occur? </a:t>
            </a:r>
            <a:endParaRPr sz="28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20"/>
          <p:cNvPicPr preferRelativeResize="0"/>
          <p:nvPr/>
        </p:nvPicPr>
        <p:blipFill>
          <a:blip r:embed="rId3">
            <a:alphaModFix/>
          </a:blip>
          <a:stretch>
            <a:fillRect/>
          </a:stretch>
        </p:blipFill>
        <p:spPr>
          <a:xfrm>
            <a:off x="1053375" y="152400"/>
            <a:ext cx="6940033" cy="4838701"/>
          </a:xfrm>
          <a:prstGeom prst="rect">
            <a:avLst/>
          </a:prstGeom>
          <a:noFill/>
          <a:ln>
            <a:noFill/>
          </a:ln>
        </p:spPr>
      </p:pic>
      <p:pic>
        <p:nvPicPr>
          <p:cNvPr id="104" name="Google Shape;104;p20"/>
          <p:cNvPicPr preferRelativeResize="0"/>
          <p:nvPr/>
        </p:nvPicPr>
        <p:blipFill>
          <a:blip r:embed="rId4">
            <a:alphaModFix/>
          </a:blip>
          <a:stretch>
            <a:fillRect/>
          </a:stretch>
        </p:blipFill>
        <p:spPr>
          <a:xfrm>
            <a:off x="5010625" y="1067938"/>
            <a:ext cx="3867150" cy="1114425"/>
          </a:xfrm>
          <a:prstGeom prst="rect">
            <a:avLst/>
          </a:prstGeom>
          <a:noFill/>
          <a:ln cap="flat" cmpd="sng" w="38100">
            <a:solidFill>
              <a:schemeClr val="dk2"/>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21"/>
          <p:cNvPicPr preferRelativeResize="0"/>
          <p:nvPr/>
        </p:nvPicPr>
        <p:blipFill>
          <a:blip r:embed="rId3">
            <a:alphaModFix/>
          </a:blip>
          <a:stretch>
            <a:fillRect/>
          </a:stretch>
        </p:blipFill>
        <p:spPr>
          <a:xfrm>
            <a:off x="0" y="0"/>
            <a:ext cx="9144000" cy="5143501"/>
          </a:xfrm>
          <a:prstGeom prst="rect">
            <a:avLst/>
          </a:prstGeom>
          <a:noFill/>
          <a:ln>
            <a:noFill/>
          </a:ln>
        </p:spPr>
      </p:pic>
      <p:sp>
        <p:nvSpPr>
          <p:cNvPr id="110" name="Google Shape;110;p21"/>
          <p:cNvSpPr txBox="1"/>
          <p:nvPr/>
        </p:nvSpPr>
        <p:spPr>
          <a:xfrm>
            <a:off x="549700" y="4144450"/>
            <a:ext cx="8108700" cy="62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highlight>
                  <a:srgbClr val="00FFFF"/>
                </a:highlight>
              </a:rPr>
              <a:t>I</a:t>
            </a:r>
            <a:r>
              <a:rPr lang="en" sz="2000">
                <a:solidFill>
                  <a:schemeClr val="dk2"/>
                </a:solidFill>
                <a:highlight>
                  <a:srgbClr val="00FFFF"/>
                </a:highlight>
              </a:rPr>
              <a:t>t seems UFO sightings are prevalent in the United States, perhaps we should set a seat for them at the table</a:t>
            </a:r>
            <a:endParaRPr sz="2000">
              <a:solidFill>
                <a:schemeClr val="dk2"/>
              </a:solidFill>
              <a:highlight>
                <a:srgbClr val="00FFFF"/>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